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62" r:id="rId4"/>
    <p:sldId id="268" r:id="rId5"/>
    <p:sldId id="264" r:id="rId6"/>
    <p:sldId id="263" r:id="rId7"/>
    <p:sldId id="265" r:id="rId8"/>
    <p:sldId id="266" r:id="rId9"/>
    <p:sldId id="269" r:id="rId10"/>
    <p:sldId id="270" r:id="rId11"/>
    <p:sldId id="267" r:id="rId12"/>
    <p:sldId id="271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716" autoAdjust="0"/>
  </p:normalViewPr>
  <p:slideViewPr>
    <p:cSldViewPr snapToGrid="0" showGuides="1">
      <p:cViewPr varScale="1">
        <p:scale>
          <a:sx n="63" d="100"/>
          <a:sy n="63" d="100"/>
        </p:scale>
        <p:origin x="804" y="44"/>
      </p:cViewPr>
      <p:guideLst>
        <p:guide orient="horz" pos="2251"/>
        <p:guide pos="38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4" d="100"/>
          <a:sy n="54" d="100"/>
        </p:scale>
        <p:origin x="282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F43B0-FD19-4611-834E-E4D7102594E5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482CF-FD16-4112-9D97-E25C774149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870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-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482CF-FD16-4112-9D97-E25C7741492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0882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908A-834C-425B-8756-94952F229435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676-F1CE-4C8D-83E4-6E7D153EF1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2621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908A-834C-425B-8756-94952F229435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676-F1CE-4C8D-83E4-6E7D153EF1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-286466" y="785904"/>
            <a:ext cx="443614" cy="521448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69" tIns="50735" rIns="101469" bIns="50735" anchor="ctr"/>
          <a:lstStyle/>
          <a:p>
            <a:pPr algn="ctr">
              <a:defRPr/>
            </a:pPr>
            <a:endParaRPr lang="de-DE" sz="1752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25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908A-834C-425B-8756-94952F229435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676-F1CE-4C8D-83E4-6E7D153EF1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-286466" y="785904"/>
            <a:ext cx="443614" cy="521448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69" tIns="50735" rIns="101469" bIns="50735" anchor="ctr"/>
          <a:lstStyle/>
          <a:p>
            <a:pPr algn="ctr">
              <a:defRPr/>
            </a:pPr>
            <a:endParaRPr lang="de-DE" sz="1752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529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>
            <a:spLocks noChangeArrowheads="1"/>
          </p:cNvSpPr>
          <p:nvPr userDrawn="1"/>
        </p:nvSpPr>
        <p:spPr bwMode="auto">
          <a:xfrm>
            <a:off x="1039464" y="6165761"/>
            <a:ext cx="3072554" cy="2585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469" tIns="50735" rIns="101469" bIns="50735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1014">
                <a:solidFill>
                  <a:srgbClr val="7F7F7F"/>
                </a:solidFill>
              </a:rPr>
              <a:t>Prof: Dr. D. Kröpfl u. Prof. Dr. S. Krege</a:t>
            </a:r>
          </a:p>
        </p:txBody>
      </p:sp>
      <p:sp>
        <p:nvSpPr>
          <p:cNvPr id="3" name="Rechteck 2"/>
          <p:cNvSpPr/>
          <p:nvPr userDrawn="1"/>
        </p:nvSpPr>
        <p:spPr>
          <a:xfrm>
            <a:off x="-286466" y="785904"/>
            <a:ext cx="443614" cy="521448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69" tIns="50735" rIns="101469" bIns="50735" anchor="ctr"/>
          <a:lstStyle/>
          <a:p>
            <a:pPr algn="ctr">
              <a:defRPr/>
            </a:pPr>
            <a:endParaRPr lang="de-DE" sz="1752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609253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-286466" y="785904"/>
            <a:ext cx="443614" cy="521448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69" tIns="50735" rIns="101469" bIns="50735" anchor="ctr"/>
          <a:lstStyle/>
          <a:p>
            <a:pPr algn="ctr">
              <a:defRPr/>
            </a:pPr>
            <a:endParaRPr lang="de-DE" sz="1752">
              <a:solidFill>
                <a:prstClr val="white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623679" y="405393"/>
            <a:ext cx="9792232" cy="86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469" tIns="50735" rIns="101469" bIns="50735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endParaRPr lang="de-DE" sz="2674" b="1" dirty="0">
              <a:solidFill>
                <a:prstClr val="black">
                  <a:lumMod val="85000"/>
                  <a:lumOff val="1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4019" y="548680"/>
            <a:ext cx="9696451" cy="547270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674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7351" indent="0">
              <a:buFontTx/>
              <a:buNone/>
              <a:defRPr sz="2674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14701" indent="0">
              <a:buFontTx/>
              <a:buNone/>
              <a:defRPr sz="2674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22052" indent="0">
              <a:buFontTx/>
              <a:buNone/>
              <a:defRPr sz="2674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29403" indent="0">
              <a:buFontTx/>
              <a:buNone/>
              <a:defRPr sz="2674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7595438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908A-834C-425B-8756-94952F229435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676-F1CE-4C8D-83E4-6E7D153EF1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486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908A-834C-425B-8756-94952F229435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676-F1CE-4C8D-83E4-6E7D153EF1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55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908A-834C-425B-8756-94952F229435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676-F1CE-4C8D-83E4-6E7D153EF14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-286466" y="785904"/>
            <a:ext cx="443614" cy="521448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69" tIns="50735" rIns="101469" bIns="50735" anchor="ctr"/>
          <a:lstStyle/>
          <a:p>
            <a:pPr algn="ctr">
              <a:defRPr/>
            </a:pPr>
            <a:endParaRPr lang="de-DE" sz="1752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79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908A-834C-425B-8756-94952F229435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676-F1CE-4C8D-83E4-6E7D153EF146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-286466" y="785904"/>
            <a:ext cx="443614" cy="521448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69" tIns="50735" rIns="101469" bIns="50735" anchor="ctr"/>
          <a:lstStyle/>
          <a:p>
            <a:pPr algn="ctr">
              <a:defRPr/>
            </a:pPr>
            <a:endParaRPr lang="de-DE" sz="1752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2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908A-834C-425B-8756-94952F229435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676-F1CE-4C8D-83E4-6E7D153EF1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48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908A-834C-425B-8756-94952F229435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676-F1CE-4C8D-83E4-6E7D153EF146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Rechteck 4"/>
          <p:cNvSpPr/>
          <p:nvPr userDrawn="1"/>
        </p:nvSpPr>
        <p:spPr>
          <a:xfrm>
            <a:off x="-286466" y="785904"/>
            <a:ext cx="443614" cy="521448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69" tIns="50735" rIns="101469" bIns="50735" anchor="ctr"/>
          <a:lstStyle/>
          <a:p>
            <a:pPr algn="ctr">
              <a:defRPr/>
            </a:pPr>
            <a:endParaRPr lang="de-DE" sz="1752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17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908A-834C-425B-8756-94952F229435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676-F1CE-4C8D-83E4-6E7D153EF14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-286466" y="785904"/>
            <a:ext cx="443614" cy="521448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69" tIns="50735" rIns="101469" bIns="50735" anchor="ctr"/>
          <a:lstStyle/>
          <a:p>
            <a:pPr algn="ctr">
              <a:defRPr/>
            </a:pPr>
            <a:endParaRPr lang="de-DE" sz="1752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14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908A-834C-425B-8756-94952F229435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676-F1CE-4C8D-83E4-6E7D153EF14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-286466" y="785904"/>
            <a:ext cx="443614" cy="521448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69" tIns="50735" rIns="101469" bIns="50735" anchor="ctr"/>
          <a:lstStyle/>
          <a:p>
            <a:pPr algn="ctr">
              <a:defRPr/>
            </a:pPr>
            <a:endParaRPr lang="de-DE" sz="1752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51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8908A-834C-425B-8756-94952F229435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A2676-F1CE-4C8D-83E4-6E7D153EF1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76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9" descr="BG_tit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90" y="1"/>
            <a:ext cx="10944115" cy="6884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feld 4"/>
          <p:cNvSpPr txBox="1">
            <a:spLocks noChangeArrowheads="1"/>
          </p:cNvSpPr>
          <p:nvPr/>
        </p:nvSpPr>
        <p:spPr bwMode="auto">
          <a:xfrm>
            <a:off x="3747541" y="3999769"/>
            <a:ext cx="6942149" cy="656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469" tIns="50735" rIns="101469" bIns="50735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600" b="1" dirty="0"/>
              <a:t>LUTS</a:t>
            </a:r>
            <a:endParaRPr lang="de-DE" altLang="de-DE" sz="2900" b="1" dirty="0"/>
          </a:p>
        </p:txBody>
      </p:sp>
      <p:sp>
        <p:nvSpPr>
          <p:cNvPr id="7172" name="Textfeld 6"/>
          <p:cNvSpPr txBox="1">
            <a:spLocks noChangeArrowheads="1"/>
          </p:cNvSpPr>
          <p:nvPr/>
        </p:nvSpPr>
        <p:spPr bwMode="auto">
          <a:xfrm>
            <a:off x="3755851" y="5359368"/>
            <a:ext cx="2340149" cy="34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469" tIns="50735" rIns="101469" bIns="50735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001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567" dirty="0">
                <a:solidFill>
                  <a:srgbClr val="404040"/>
                </a:solidFill>
              </a:rPr>
              <a:t>Cordula Sabellek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520FCFD-7A15-4BE9-B1B9-A2905EBBA6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79" y="3657205"/>
            <a:ext cx="2511581" cy="316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625229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2AC274-33D4-40CB-83B5-171E1F3E3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Treatment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6C2F2E-4268-4630-8AAA-F01E6A0B3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55802"/>
            <a:ext cx="10164580" cy="4351338"/>
          </a:xfrm>
        </p:spPr>
        <p:txBody>
          <a:bodyPr>
            <a:normAutofit/>
          </a:bodyPr>
          <a:lstStyle/>
          <a:p>
            <a:r>
              <a:rPr lang="de-DE" dirty="0"/>
              <a:t>1. Life style Change</a:t>
            </a:r>
          </a:p>
          <a:p>
            <a:r>
              <a:rPr lang="de-DE" dirty="0"/>
              <a:t>2. </a:t>
            </a:r>
            <a:r>
              <a:rPr lang="de-DE" dirty="0" err="1"/>
              <a:t>conservative</a:t>
            </a:r>
            <a:r>
              <a:rPr lang="de-DE" dirty="0"/>
              <a:t>/</a:t>
            </a:r>
            <a:r>
              <a:rPr lang="de-DE" dirty="0" err="1"/>
              <a:t>medical</a:t>
            </a:r>
            <a:endParaRPr lang="de-DE" dirty="0"/>
          </a:p>
          <a:p>
            <a:r>
              <a:rPr lang="de-DE" b="1" dirty="0"/>
              <a:t>3. </a:t>
            </a:r>
            <a:r>
              <a:rPr lang="de-DE" b="1" dirty="0" err="1"/>
              <a:t>surgical</a:t>
            </a:r>
            <a:endParaRPr lang="de-DE" b="1" dirty="0"/>
          </a:p>
          <a:p>
            <a:pPr lvl="1"/>
            <a:r>
              <a:rPr lang="de-DE" dirty="0" err="1"/>
              <a:t>Offer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patients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severe</a:t>
            </a:r>
            <a:r>
              <a:rPr lang="de-DE" dirty="0"/>
              <a:t> </a:t>
            </a:r>
            <a:r>
              <a:rPr lang="de-DE" dirty="0" err="1"/>
              <a:t>symptoms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unsuccessful</a:t>
            </a:r>
            <a:r>
              <a:rPr lang="de-DE" dirty="0"/>
              <a:t> </a:t>
            </a:r>
            <a:r>
              <a:rPr lang="de-DE" dirty="0" err="1"/>
              <a:t>medical</a:t>
            </a:r>
            <a:r>
              <a:rPr lang="de-DE" dirty="0"/>
              <a:t> </a:t>
            </a:r>
            <a:r>
              <a:rPr lang="de-DE" dirty="0" err="1"/>
              <a:t>treatment</a:t>
            </a:r>
            <a:endParaRPr lang="de-DE" dirty="0"/>
          </a:p>
          <a:p>
            <a:pPr lvl="1"/>
            <a:endParaRPr lang="de-DE" dirty="0"/>
          </a:p>
          <a:p>
            <a:pPr lvl="1"/>
            <a:r>
              <a:rPr lang="de-DE" dirty="0"/>
              <a:t>&lt; 80ml TUR-P (monopolar/bipolar)</a:t>
            </a:r>
          </a:p>
          <a:p>
            <a:pPr lvl="1"/>
            <a:r>
              <a:rPr lang="de-DE" dirty="0"/>
              <a:t>&gt; 80ml open </a:t>
            </a:r>
            <a:r>
              <a:rPr lang="de-DE" dirty="0" err="1"/>
              <a:t>enucleation</a:t>
            </a:r>
            <a:r>
              <a:rPr lang="de-DE" dirty="0"/>
              <a:t> (Harris, </a:t>
            </a:r>
            <a:r>
              <a:rPr lang="de-DE" dirty="0" err="1"/>
              <a:t>Millin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Laserenucleation</a:t>
            </a:r>
            <a:r>
              <a:rPr lang="de-DE" dirty="0"/>
              <a:t> (</a:t>
            </a:r>
            <a:r>
              <a:rPr lang="de-DE" dirty="0" err="1"/>
              <a:t>Holep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38797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01F805-3E49-4D7C-8494-92CD98A0F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TUR-P vs. </a:t>
            </a:r>
            <a:r>
              <a:rPr lang="de-DE" dirty="0" err="1"/>
              <a:t>Holep</a:t>
            </a:r>
            <a:endParaRPr lang="de-DE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E69FCA38-867B-4A3C-87A2-2EC8474EFAD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358" y="112766"/>
            <a:ext cx="5270838" cy="2951669"/>
          </a:xfrm>
        </p:spPr>
      </p:pic>
      <p:pic>
        <p:nvPicPr>
          <p:cNvPr id="8" name="Inhaltsplatzhalter 7" descr="Ein Bild, das Kleidung enthält.&#10;&#10;Automatisch generierte Beschreibung">
            <a:extLst>
              <a:ext uri="{FF2B5EF4-FFF2-40B4-BE49-F238E27FC236}">
                <a16:creationId xmlns:a16="http://schemas.microsoft.com/office/drawing/2014/main" id="{81EC105F-F2F5-44F7-B189-8FF1ACB2320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42" y="2160187"/>
            <a:ext cx="6360016" cy="2699309"/>
          </a:xfr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9BBEB597-4B0C-42D0-B70B-9EA7A7A9F6B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65"/>
          <a:stretch/>
        </p:blipFill>
        <p:spPr>
          <a:xfrm>
            <a:off x="6784358" y="3064434"/>
            <a:ext cx="5270838" cy="35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076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B0483C-7877-4F22-967C-241277927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453"/>
            <a:ext cx="10515600" cy="1325563"/>
          </a:xfrm>
        </p:spPr>
        <p:txBody>
          <a:bodyPr/>
          <a:lstStyle/>
          <a:p>
            <a:r>
              <a:rPr lang="de-DE" dirty="0"/>
              <a:t>TUR-Syndrome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0D1334-60EF-493F-A74A-69500ECA1C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499016"/>
            <a:ext cx="10515599" cy="5098790"/>
          </a:xfrm>
        </p:spPr>
        <p:txBody>
          <a:bodyPr>
            <a:normAutofit/>
          </a:bodyPr>
          <a:lstStyle/>
          <a:p>
            <a:r>
              <a:rPr lang="en-US" dirty="0"/>
              <a:t>absorption of the bladder-irrigation during the operation into the prostatic venous sinuses -&gt; </a:t>
            </a:r>
            <a:r>
              <a:rPr lang="en-US" b="1" dirty="0">
                <a:solidFill>
                  <a:srgbClr val="FF0000"/>
                </a:solidFill>
              </a:rPr>
              <a:t>fluid overload, disturbed electrolyte balance and </a:t>
            </a:r>
            <a:r>
              <a:rPr lang="en-US" b="1" dirty="0" err="1">
                <a:solidFill>
                  <a:srgbClr val="FF0000"/>
                </a:solidFill>
              </a:rPr>
              <a:t>hyponatraemia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de-DE" b="1" dirty="0"/>
              <a:t>Neurological: </a:t>
            </a:r>
            <a:r>
              <a:rPr lang="de-DE" dirty="0" err="1"/>
              <a:t>Headache</a:t>
            </a:r>
            <a:r>
              <a:rPr lang="de-DE" dirty="0"/>
              <a:t>, Nausea and </a:t>
            </a:r>
            <a:r>
              <a:rPr lang="de-DE" dirty="0" err="1"/>
              <a:t>vomiting</a:t>
            </a:r>
            <a:r>
              <a:rPr lang="de-DE" dirty="0"/>
              <a:t>, </a:t>
            </a:r>
            <a:r>
              <a:rPr lang="de-DE" dirty="0" err="1"/>
              <a:t>confusion</a:t>
            </a:r>
            <a:r>
              <a:rPr lang="de-DE" dirty="0"/>
              <a:t>, Cerebral </a:t>
            </a:r>
            <a:r>
              <a:rPr lang="de-DE" dirty="0" err="1"/>
              <a:t>edema</a:t>
            </a:r>
            <a:r>
              <a:rPr lang="de-DE" dirty="0"/>
              <a:t>, </a:t>
            </a:r>
            <a:r>
              <a:rPr lang="de-DE" dirty="0" err="1"/>
              <a:t>Convulsions</a:t>
            </a:r>
            <a:r>
              <a:rPr lang="de-DE" dirty="0"/>
              <a:t>, </a:t>
            </a:r>
            <a:r>
              <a:rPr lang="de-DE" dirty="0" err="1"/>
              <a:t>Coma</a:t>
            </a:r>
            <a:endParaRPr lang="de-DE" dirty="0"/>
          </a:p>
          <a:p>
            <a:r>
              <a:rPr lang="de-DE" b="1" dirty="0" err="1"/>
              <a:t>Cardio-respiratory</a:t>
            </a:r>
            <a:r>
              <a:rPr lang="de-DE" b="1" dirty="0"/>
              <a:t>: </a:t>
            </a:r>
            <a:r>
              <a:rPr lang="de-DE" dirty="0" err="1"/>
              <a:t>Bradycardia</a:t>
            </a:r>
            <a:r>
              <a:rPr lang="de-DE" dirty="0"/>
              <a:t>, Hypo- </a:t>
            </a:r>
            <a:r>
              <a:rPr lang="de-DE" dirty="0" err="1"/>
              <a:t>or</a:t>
            </a:r>
            <a:r>
              <a:rPr lang="de-DE" dirty="0"/>
              <a:t> hyper- </a:t>
            </a:r>
            <a:r>
              <a:rPr lang="de-DE" dirty="0" err="1"/>
              <a:t>tension</a:t>
            </a:r>
            <a:r>
              <a:rPr lang="de-DE" dirty="0"/>
              <a:t>, </a:t>
            </a:r>
            <a:r>
              <a:rPr lang="de-DE" dirty="0" err="1"/>
              <a:t>Tachypnoea</a:t>
            </a:r>
            <a:r>
              <a:rPr lang="de-DE" dirty="0"/>
              <a:t>, </a:t>
            </a:r>
            <a:r>
              <a:rPr lang="de-DE" dirty="0" err="1"/>
              <a:t>Hypoxia</a:t>
            </a:r>
            <a:r>
              <a:rPr lang="de-DE" dirty="0"/>
              <a:t>, </a:t>
            </a:r>
            <a:r>
              <a:rPr lang="de-DE" dirty="0" err="1"/>
              <a:t>Pulmonary</a:t>
            </a:r>
            <a:r>
              <a:rPr lang="de-DE" dirty="0"/>
              <a:t> </a:t>
            </a:r>
            <a:r>
              <a:rPr lang="de-DE" dirty="0" err="1"/>
              <a:t>edema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Improve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de-DE" dirty="0"/>
              <a:t>-&gt; Irrigation fluid, Operative-time, </a:t>
            </a:r>
            <a:r>
              <a:rPr lang="de-DE" dirty="0" err="1"/>
              <a:t>Anaesthesia</a:t>
            </a:r>
            <a:r>
              <a:rPr lang="de-DE" dirty="0"/>
              <a:t>, </a:t>
            </a:r>
            <a:r>
              <a:rPr lang="de-DE" dirty="0" err="1"/>
              <a:t>Prostate</a:t>
            </a:r>
            <a:r>
              <a:rPr lang="de-DE" dirty="0"/>
              <a:t> </a:t>
            </a:r>
            <a:r>
              <a:rPr lang="de-DE" dirty="0" err="1"/>
              <a:t>size</a:t>
            </a:r>
            <a:r>
              <a:rPr lang="de-DE" dirty="0"/>
              <a:t>, Patient </a:t>
            </a:r>
            <a:r>
              <a:rPr lang="de-DE" dirty="0" err="1"/>
              <a:t>position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879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71986" y="257549"/>
            <a:ext cx="10781814" cy="1325563"/>
          </a:xfrm>
        </p:spPr>
        <p:txBody>
          <a:bodyPr/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LUTS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571986" y="1583112"/>
            <a:ext cx="4479700" cy="4832679"/>
          </a:xfrm>
        </p:spPr>
        <p:txBody>
          <a:bodyPr>
            <a:normAutofit/>
          </a:bodyPr>
          <a:lstStyle/>
          <a:p>
            <a:r>
              <a:rPr lang="en-US" dirty="0"/>
              <a:t>“Lower urinary tract symptoms”</a:t>
            </a:r>
          </a:p>
          <a:p>
            <a:r>
              <a:rPr lang="en-US" dirty="0">
                <a:cs typeface="Arial" panose="020B0604020202020204" pitchFamily="34" charset="0"/>
              </a:rPr>
              <a:t>40% of the older men</a:t>
            </a:r>
          </a:p>
          <a:p>
            <a:r>
              <a:rPr lang="en-US" dirty="0">
                <a:cs typeface="Arial" panose="020B0604020202020204" pitchFamily="34" charset="0"/>
              </a:rPr>
              <a:t>Multiple causes for this complex of symptoms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One of them is benign prostate obstruction (BPO)</a:t>
            </a:r>
          </a:p>
          <a:p>
            <a:r>
              <a:rPr lang="en-US" dirty="0">
                <a:cs typeface="Arial" panose="020B0604020202020204" pitchFamily="34" charset="0"/>
              </a:rPr>
              <a:t>Term: BPH -&gt; benign prostate hyperplasia refers only to the Histopathology and is obsolete</a:t>
            </a:r>
          </a:p>
        </p:txBody>
      </p:sp>
      <p:pic>
        <p:nvPicPr>
          <p:cNvPr id="4" name="Inhaltsplatzhalter 4">
            <a:extLst>
              <a:ext uri="{FF2B5EF4-FFF2-40B4-BE49-F238E27FC236}">
                <a16:creationId xmlns:a16="http://schemas.microsoft.com/office/drawing/2014/main" id="{2DE6BA0E-128C-4293-ABAC-DE4CD939033F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801849" y="0"/>
            <a:ext cx="7390151" cy="6858000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94C815D9-7C4B-4E3D-9C3D-84161528CE77}"/>
              </a:ext>
            </a:extLst>
          </p:cNvPr>
          <p:cNvSpPr/>
          <p:nvPr/>
        </p:nvSpPr>
        <p:spPr>
          <a:xfrm>
            <a:off x="7734917" y="0"/>
            <a:ext cx="1439056" cy="134911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489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F65C0B-214B-4490-B986-FC054981C8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884420"/>
            <a:ext cx="5181600" cy="5292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Filling (storage) or irritative symptoms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Increased frequency of urination</a:t>
            </a:r>
          </a:p>
          <a:p>
            <a:r>
              <a:rPr lang="en-US" dirty="0"/>
              <a:t>Increased urgency of urination</a:t>
            </a:r>
          </a:p>
          <a:p>
            <a:r>
              <a:rPr lang="en-US" dirty="0"/>
              <a:t>Urge incontinence</a:t>
            </a:r>
          </a:p>
          <a:p>
            <a:r>
              <a:rPr lang="en-US" dirty="0"/>
              <a:t>Excessive passage of urine at night</a:t>
            </a:r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AB24F4A-B3B7-453F-BE1A-5269C607F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81864" y="884420"/>
            <a:ext cx="5181600" cy="5292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Voiding or obstructive symptoms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Poor stream (unimproved by straining)</a:t>
            </a:r>
          </a:p>
          <a:p>
            <a:r>
              <a:rPr lang="en-US" dirty="0" err="1"/>
              <a:t>Hesitency</a:t>
            </a:r>
            <a:r>
              <a:rPr lang="en-US" dirty="0"/>
              <a:t> </a:t>
            </a:r>
          </a:p>
          <a:p>
            <a:r>
              <a:rPr lang="en-US" dirty="0"/>
              <a:t>Terminal dribbling</a:t>
            </a:r>
          </a:p>
          <a:p>
            <a:r>
              <a:rPr lang="en-US" dirty="0"/>
              <a:t>Incomplete voiding, residual urine volume</a:t>
            </a:r>
          </a:p>
          <a:p>
            <a:r>
              <a:rPr lang="en-US" dirty="0"/>
              <a:t>Acute urinary retention</a:t>
            </a:r>
          </a:p>
          <a:p>
            <a:r>
              <a:rPr lang="en-US" dirty="0"/>
              <a:t>Overflow incontinence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3998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41B9A6-7402-41A5-BE9C-F5F9B5D4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BPO</a:t>
            </a:r>
          </a:p>
        </p:txBody>
      </p:sp>
      <p:pic>
        <p:nvPicPr>
          <p:cNvPr id="10" name="Inhaltsplatzhalter 9">
            <a:extLst>
              <a:ext uri="{FF2B5EF4-FFF2-40B4-BE49-F238E27FC236}">
                <a16:creationId xmlns:a16="http://schemas.microsoft.com/office/drawing/2014/main" id="{3646F0CE-F1E1-42BE-81E1-6FD94B5E0E2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511" y="1711482"/>
            <a:ext cx="9275834" cy="4241163"/>
          </a:xfrm>
        </p:spPr>
      </p:pic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B5004B5E-0466-4A31-8BCD-707E30ED1ECE}"/>
              </a:ext>
            </a:extLst>
          </p:cNvPr>
          <p:cNvCxnSpPr/>
          <p:nvPr/>
        </p:nvCxnSpPr>
        <p:spPr>
          <a:xfrm flipV="1">
            <a:off x="5006715" y="1027906"/>
            <a:ext cx="2248524" cy="24010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A8A8102B-5B22-4B4A-B5D0-9459EA014AE8}"/>
              </a:ext>
            </a:extLst>
          </p:cNvPr>
          <p:cNvCxnSpPr>
            <a:cxnSpLocks/>
          </p:cNvCxnSpPr>
          <p:nvPr/>
        </p:nvCxnSpPr>
        <p:spPr>
          <a:xfrm flipH="1" flipV="1">
            <a:off x="7407639" y="1180306"/>
            <a:ext cx="954891" cy="22486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38A401D9-34E2-47B4-AE35-3149DB7A39BE}"/>
              </a:ext>
            </a:extLst>
          </p:cNvPr>
          <p:cNvSpPr txBox="1"/>
          <p:nvPr/>
        </p:nvSpPr>
        <p:spPr>
          <a:xfrm>
            <a:off x="7255239" y="620895"/>
            <a:ext cx="34726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b="1" dirty="0" err="1"/>
              <a:t>Transitional</a:t>
            </a:r>
            <a:r>
              <a:rPr lang="de-DE" sz="3000" b="1" dirty="0"/>
              <a:t> </a:t>
            </a:r>
            <a:r>
              <a:rPr lang="de-DE" sz="3000" b="1" dirty="0" err="1"/>
              <a:t>zone</a:t>
            </a:r>
            <a:endParaRPr lang="de-DE" sz="3000" b="1" dirty="0"/>
          </a:p>
        </p:txBody>
      </p:sp>
    </p:spTree>
    <p:extLst>
      <p:ext uri="{BB962C8B-B14F-4D97-AF65-F5344CB8AC3E}">
        <p14:creationId xmlns:p14="http://schemas.microsoft.com/office/powerpoint/2010/main" val="9608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194955-0CED-4F2F-8455-03F99BB14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Diagnostic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93867E-4C9D-4365-A1BD-2E3DEB13CA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Medical </a:t>
            </a:r>
            <a:r>
              <a:rPr lang="de-DE" dirty="0" err="1"/>
              <a:t>history</a:t>
            </a:r>
            <a:r>
              <a:rPr lang="de-DE" dirty="0"/>
              <a:t> </a:t>
            </a:r>
          </a:p>
          <a:p>
            <a:r>
              <a:rPr lang="de-DE" dirty="0" err="1"/>
              <a:t>Physical</a:t>
            </a:r>
            <a:r>
              <a:rPr lang="de-DE" dirty="0"/>
              <a:t> </a:t>
            </a:r>
            <a:r>
              <a:rPr lang="de-DE" dirty="0" err="1"/>
              <a:t>examination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DRE</a:t>
            </a:r>
          </a:p>
          <a:p>
            <a:r>
              <a:rPr lang="de-DE" dirty="0"/>
              <a:t>IPSS</a:t>
            </a:r>
          </a:p>
          <a:p>
            <a:r>
              <a:rPr lang="de-DE" dirty="0"/>
              <a:t>Urine </a:t>
            </a:r>
            <a:r>
              <a:rPr lang="de-DE" dirty="0" err="1"/>
              <a:t>analysis</a:t>
            </a:r>
            <a:endParaRPr lang="de-DE" dirty="0"/>
          </a:p>
          <a:p>
            <a:r>
              <a:rPr lang="de-DE" dirty="0"/>
              <a:t>Lab: PSA, </a:t>
            </a:r>
            <a:r>
              <a:rPr lang="de-DE" dirty="0" err="1"/>
              <a:t>creatinine</a:t>
            </a:r>
            <a:r>
              <a:rPr lang="de-DE" dirty="0"/>
              <a:t>, </a:t>
            </a:r>
            <a:r>
              <a:rPr lang="de-DE" dirty="0" err="1"/>
              <a:t>electrolytes</a:t>
            </a:r>
            <a:r>
              <a:rPr lang="de-DE" dirty="0"/>
              <a:t>, </a:t>
            </a:r>
            <a:r>
              <a:rPr lang="de-DE" dirty="0" err="1"/>
              <a:t>full</a:t>
            </a:r>
            <a:r>
              <a:rPr lang="de-DE" dirty="0"/>
              <a:t> </a:t>
            </a:r>
            <a:r>
              <a:rPr lang="de-DE" dirty="0" err="1"/>
              <a:t>blood</a:t>
            </a:r>
            <a:r>
              <a:rPr lang="de-DE" dirty="0"/>
              <a:t> </a:t>
            </a:r>
            <a:r>
              <a:rPr lang="de-DE" dirty="0" err="1"/>
              <a:t>count</a:t>
            </a:r>
            <a:endParaRPr lang="de-DE" dirty="0"/>
          </a:p>
          <a:p>
            <a:r>
              <a:rPr lang="de-DE" dirty="0" err="1"/>
              <a:t>Sonography</a:t>
            </a:r>
            <a:r>
              <a:rPr lang="de-DE" dirty="0"/>
              <a:t>: </a:t>
            </a:r>
            <a:r>
              <a:rPr lang="de-DE" dirty="0" err="1"/>
              <a:t>kidneys</a:t>
            </a:r>
            <a:r>
              <a:rPr lang="de-DE" dirty="0"/>
              <a:t>, </a:t>
            </a:r>
            <a:r>
              <a:rPr lang="de-DE" dirty="0" err="1"/>
              <a:t>bladder</a:t>
            </a:r>
            <a:r>
              <a:rPr lang="de-DE" dirty="0"/>
              <a:t>, residual </a:t>
            </a:r>
            <a:r>
              <a:rPr lang="de-DE" dirty="0" err="1"/>
              <a:t>urine</a:t>
            </a:r>
            <a:r>
              <a:rPr lang="de-DE" dirty="0"/>
              <a:t>, </a:t>
            </a:r>
            <a:r>
              <a:rPr lang="de-DE" dirty="0" err="1"/>
              <a:t>prostate</a:t>
            </a:r>
            <a:r>
              <a:rPr lang="de-DE" dirty="0"/>
              <a:t> </a:t>
            </a:r>
            <a:r>
              <a:rPr lang="de-DE" dirty="0" err="1"/>
              <a:t>size</a:t>
            </a:r>
            <a:r>
              <a:rPr lang="de-DE" dirty="0"/>
              <a:t>, </a:t>
            </a:r>
            <a:r>
              <a:rPr lang="de-DE" dirty="0" err="1"/>
              <a:t>thickness</a:t>
            </a:r>
            <a:r>
              <a:rPr lang="de-DE" dirty="0"/>
              <a:t> of </a:t>
            </a:r>
            <a:r>
              <a:rPr lang="de-DE" dirty="0" err="1"/>
              <a:t>bladder</a:t>
            </a:r>
            <a:r>
              <a:rPr lang="de-DE" dirty="0"/>
              <a:t> </a:t>
            </a:r>
            <a:r>
              <a:rPr lang="de-DE" dirty="0" err="1"/>
              <a:t>muscle</a:t>
            </a:r>
            <a:endParaRPr lang="de-DE" dirty="0"/>
          </a:p>
          <a:p>
            <a:r>
              <a:rPr lang="de-DE" dirty="0" err="1"/>
              <a:t>Uroflowmetry</a:t>
            </a:r>
            <a:endParaRPr lang="de-DE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FC0EDAC0-3737-4E4D-A9B4-54796203431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37" t="9690" r="9530"/>
          <a:stretch/>
        </p:blipFill>
        <p:spPr>
          <a:xfrm>
            <a:off x="6670622" y="769735"/>
            <a:ext cx="5181600" cy="5607456"/>
          </a:xfrm>
        </p:spPr>
      </p:pic>
    </p:spTree>
    <p:extLst>
      <p:ext uri="{BB962C8B-B14F-4D97-AF65-F5344CB8AC3E}">
        <p14:creationId xmlns:p14="http://schemas.microsoft.com/office/powerpoint/2010/main" val="1782820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B554EA-10ED-44B3-AE3A-91B0E012D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515" y="34205"/>
            <a:ext cx="10515600" cy="1017026"/>
          </a:xfrm>
        </p:spPr>
        <p:txBody>
          <a:bodyPr/>
          <a:lstStyle/>
          <a:p>
            <a:r>
              <a:rPr lang="de-DE" dirty="0"/>
              <a:t>IPSS International </a:t>
            </a:r>
            <a:r>
              <a:rPr lang="de-DE" dirty="0" err="1"/>
              <a:t>prostate</a:t>
            </a:r>
            <a:r>
              <a:rPr lang="de-DE" dirty="0"/>
              <a:t> </a:t>
            </a:r>
            <a:r>
              <a:rPr lang="de-DE" dirty="0" err="1"/>
              <a:t>symptom</a:t>
            </a:r>
            <a:r>
              <a:rPr lang="de-DE" dirty="0"/>
              <a:t> score</a:t>
            </a:r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7C1478B2-F240-41B5-84E4-E74CAAE8DF5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57" y="1214271"/>
            <a:ext cx="4976758" cy="2951333"/>
          </a:xfrm>
        </p:spPr>
      </p:pic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AE30B333-612B-4ABB-B04E-003D3A80191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727" y="1035281"/>
            <a:ext cx="6302273" cy="5804464"/>
          </a:xfr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0E71BDF6-39B4-4056-A657-3D10B1A15089}"/>
              </a:ext>
            </a:extLst>
          </p:cNvPr>
          <p:cNvSpPr txBox="1"/>
          <p:nvPr/>
        </p:nvSpPr>
        <p:spPr>
          <a:xfrm>
            <a:off x="942890" y="4542016"/>
            <a:ext cx="46734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Mild: &lt;7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Moderate: 8-19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Severe: 20-35</a:t>
            </a:r>
            <a:endParaRPr lang="de-DE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28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D3FF5A-54AB-4C9B-A30B-5CF16F979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Prostate</a:t>
            </a:r>
            <a:r>
              <a:rPr lang="de-DE" dirty="0"/>
              <a:t> </a:t>
            </a:r>
            <a:r>
              <a:rPr lang="de-DE" dirty="0" err="1"/>
              <a:t>biopsy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57F1D9-A961-43E0-ABF5-55D3338BA0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err="1"/>
              <a:t>Indicated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signs</a:t>
            </a:r>
            <a:r>
              <a:rPr lang="de-DE" dirty="0"/>
              <a:t> of </a:t>
            </a:r>
            <a:r>
              <a:rPr lang="de-DE" dirty="0" err="1"/>
              <a:t>prostate</a:t>
            </a:r>
            <a:r>
              <a:rPr lang="de-DE" dirty="0"/>
              <a:t> </a:t>
            </a:r>
            <a:r>
              <a:rPr lang="de-DE" dirty="0" err="1"/>
              <a:t>cancer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PSA-Elevation, high PSA-Density and </a:t>
            </a:r>
            <a:r>
              <a:rPr lang="de-DE" dirty="0" err="1"/>
              <a:t>suspicious</a:t>
            </a:r>
            <a:r>
              <a:rPr lang="de-DE" dirty="0"/>
              <a:t> DRE</a:t>
            </a:r>
          </a:p>
          <a:p>
            <a:r>
              <a:rPr lang="de-DE" dirty="0" err="1"/>
              <a:t>Rectal</a:t>
            </a:r>
            <a:r>
              <a:rPr lang="de-DE" dirty="0"/>
              <a:t>, </a:t>
            </a:r>
            <a:r>
              <a:rPr lang="de-DE" dirty="0" err="1"/>
              <a:t>perineal</a:t>
            </a:r>
            <a:endParaRPr lang="de-DE" dirty="0"/>
          </a:p>
          <a:p>
            <a:r>
              <a:rPr lang="de-DE" dirty="0" err="1"/>
              <a:t>Sonography-guided</a:t>
            </a:r>
            <a:r>
              <a:rPr lang="de-DE" dirty="0"/>
              <a:t>, MRI-</a:t>
            </a:r>
            <a:r>
              <a:rPr lang="de-DE" dirty="0" err="1"/>
              <a:t>guided</a:t>
            </a:r>
            <a:endParaRPr lang="de-DE" dirty="0"/>
          </a:p>
          <a:p>
            <a:pPr lvl="1"/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special</a:t>
            </a:r>
            <a:r>
              <a:rPr lang="de-DE" dirty="0"/>
              <a:t> </a:t>
            </a:r>
            <a:r>
              <a:rPr lang="de-DE" dirty="0" err="1"/>
              <a:t>software</a:t>
            </a:r>
            <a:r>
              <a:rPr lang="de-DE" dirty="0"/>
              <a:t> and </a:t>
            </a:r>
            <a:r>
              <a:rPr lang="de-DE" dirty="0" err="1"/>
              <a:t>navigation</a:t>
            </a:r>
            <a:r>
              <a:rPr lang="de-DE" dirty="0"/>
              <a:t>-system</a:t>
            </a:r>
          </a:p>
        </p:txBody>
      </p:sp>
      <p:pic>
        <p:nvPicPr>
          <p:cNvPr id="6" name="Inhaltsplatzhalter 5" descr="Ein Bild, das Foto enthält.&#10;&#10;Automatisch generierte Beschreibung">
            <a:extLst>
              <a:ext uri="{FF2B5EF4-FFF2-40B4-BE49-F238E27FC236}">
                <a16:creationId xmlns:a16="http://schemas.microsoft.com/office/drawing/2014/main" id="{83E40746-92DE-4A0C-B063-7B0E624DBD5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105" y="796298"/>
            <a:ext cx="6284895" cy="5874325"/>
          </a:xfr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A6337921-F450-4480-BA2A-18B0220020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316" y="796298"/>
            <a:ext cx="3149225" cy="277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193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2AC274-33D4-40CB-83B5-171E1F3E3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Treatment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6C2F2E-4268-4630-8AAA-F01E6A0B3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55802"/>
            <a:ext cx="5181600" cy="4351338"/>
          </a:xfrm>
        </p:spPr>
        <p:txBody>
          <a:bodyPr/>
          <a:lstStyle/>
          <a:p>
            <a:r>
              <a:rPr lang="de-DE" dirty="0"/>
              <a:t>1. </a:t>
            </a:r>
            <a:r>
              <a:rPr lang="de-DE" dirty="0" err="1"/>
              <a:t>life</a:t>
            </a:r>
            <a:r>
              <a:rPr lang="de-DE" dirty="0"/>
              <a:t> style </a:t>
            </a:r>
            <a:r>
              <a:rPr lang="de-DE" dirty="0" err="1"/>
              <a:t>change</a:t>
            </a:r>
            <a:endParaRPr lang="de-DE" dirty="0"/>
          </a:p>
          <a:p>
            <a:r>
              <a:rPr lang="de-DE" dirty="0"/>
              <a:t>2. </a:t>
            </a:r>
            <a:r>
              <a:rPr lang="de-DE" dirty="0" err="1"/>
              <a:t>conservative</a:t>
            </a:r>
            <a:r>
              <a:rPr lang="de-DE" dirty="0"/>
              <a:t>/</a:t>
            </a:r>
            <a:r>
              <a:rPr lang="de-DE" dirty="0" err="1"/>
              <a:t>medical</a:t>
            </a:r>
            <a:endParaRPr lang="de-DE" dirty="0"/>
          </a:p>
          <a:p>
            <a:r>
              <a:rPr lang="de-DE" dirty="0"/>
              <a:t>3. </a:t>
            </a:r>
            <a:r>
              <a:rPr lang="de-DE" dirty="0" err="1"/>
              <a:t>surgical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5081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2AC274-33D4-40CB-83B5-171E1F3E3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Treatment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6C2F2E-4268-4630-8AAA-F01E6A0B3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70792"/>
            <a:ext cx="8530652" cy="4351338"/>
          </a:xfrm>
        </p:spPr>
        <p:txBody>
          <a:bodyPr/>
          <a:lstStyle/>
          <a:p>
            <a:r>
              <a:rPr lang="de-DE" dirty="0"/>
              <a:t>1. Life style Change</a:t>
            </a:r>
          </a:p>
          <a:p>
            <a:r>
              <a:rPr lang="de-DE" b="1" dirty="0"/>
              <a:t>2. </a:t>
            </a:r>
            <a:r>
              <a:rPr lang="de-DE" b="1" dirty="0" err="1"/>
              <a:t>conservative</a:t>
            </a:r>
            <a:r>
              <a:rPr lang="de-DE" b="1" dirty="0"/>
              <a:t>/</a:t>
            </a:r>
            <a:r>
              <a:rPr lang="de-DE" b="1" dirty="0" err="1"/>
              <a:t>medical</a:t>
            </a:r>
            <a:endParaRPr lang="de-DE" b="1" dirty="0"/>
          </a:p>
          <a:p>
            <a:pPr lvl="1"/>
            <a:r>
              <a:rPr lang="de-DE" dirty="0" err="1"/>
              <a:t>Offer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patients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mild </a:t>
            </a:r>
            <a:r>
              <a:rPr lang="de-DE" dirty="0" err="1"/>
              <a:t>to</a:t>
            </a:r>
            <a:r>
              <a:rPr lang="de-DE" dirty="0"/>
              <a:t> moderate </a:t>
            </a:r>
            <a:r>
              <a:rPr lang="de-DE" dirty="0" err="1"/>
              <a:t>symptoms</a:t>
            </a:r>
            <a:endParaRPr lang="de-DE" dirty="0"/>
          </a:p>
          <a:p>
            <a:pPr lvl="1"/>
            <a:endParaRPr lang="de-DE" dirty="0"/>
          </a:p>
          <a:p>
            <a:pPr lvl="1"/>
            <a:r>
              <a:rPr lang="de-DE" dirty="0"/>
              <a:t>α1-Blocker (Tamsulosin)</a:t>
            </a:r>
          </a:p>
          <a:p>
            <a:pPr lvl="1"/>
            <a:r>
              <a:rPr lang="de-DE" dirty="0"/>
              <a:t>5α-</a:t>
            </a:r>
            <a:r>
              <a:rPr lang="de-DE" dirty="0" err="1"/>
              <a:t>reductase</a:t>
            </a:r>
            <a:r>
              <a:rPr lang="de-DE" dirty="0"/>
              <a:t> </a:t>
            </a:r>
            <a:r>
              <a:rPr lang="de-DE" dirty="0" err="1"/>
              <a:t>inhibitor</a:t>
            </a:r>
            <a:r>
              <a:rPr lang="de-DE" dirty="0"/>
              <a:t> (</a:t>
            </a:r>
            <a:r>
              <a:rPr lang="de-DE" dirty="0" err="1"/>
              <a:t>Finasteride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Muscarinic</a:t>
            </a:r>
            <a:r>
              <a:rPr lang="de-DE" dirty="0"/>
              <a:t> </a:t>
            </a:r>
            <a:r>
              <a:rPr lang="de-DE" dirty="0" err="1"/>
              <a:t>receptor</a:t>
            </a:r>
            <a:r>
              <a:rPr lang="de-DE" dirty="0"/>
              <a:t> </a:t>
            </a:r>
            <a:r>
              <a:rPr lang="de-DE" dirty="0" err="1"/>
              <a:t>antagonist</a:t>
            </a:r>
            <a:r>
              <a:rPr lang="de-DE" dirty="0"/>
              <a:t> (</a:t>
            </a:r>
            <a:r>
              <a:rPr lang="de-DE" dirty="0" err="1"/>
              <a:t>Oxybutynin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Phosphodiesterase</a:t>
            </a:r>
            <a:r>
              <a:rPr lang="de-DE" dirty="0"/>
              <a:t> 5 </a:t>
            </a:r>
            <a:r>
              <a:rPr lang="de-DE" dirty="0" err="1"/>
              <a:t>inhibitor</a:t>
            </a:r>
            <a:r>
              <a:rPr lang="de-DE" dirty="0"/>
              <a:t> (Sildenafil)</a:t>
            </a:r>
          </a:p>
          <a:p>
            <a:pPr lvl="1"/>
            <a:r>
              <a:rPr lang="de-DE" dirty="0" err="1"/>
              <a:t>combination</a:t>
            </a: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1973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Breitbild</PresentationFormat>
  <Paragraphs>75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PowerPoint-Präsentation</vt:lpstr>
      <vt:lpstr>LUTS</vt:lpstr>
      <vt:lpstr>PowerPoint-Präsentation</vt:lpstr>
      <vt:lpstr>BPO</vt:lpstr>
      <vt:lpstr>Diagnostic</vt:lpstr>
      <vt:lpstr>IPSS International prostate symptom score</vt:lpstr>
      <vt:lpstr>Prostate biopsy</vt:lpstr>
      <vt:lpstr>Treatment</vt:lpstr>
      <vt:lpstr>Treatment</vt:lpstr>
      <vt:lpstr>Treatment</vt:lpstr>
      <vt:lpstr>TUR-P vs. Holep</vt:lpstr>
      <vt:lpstr>TUR-Syndrome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Cordula Lang</dc:creator>
  <cp:lastModifiedBy>Admin</cp:lastModifiedBy>
  <cp:revision>83</cp:revision>
  <dcterms:created xsi:type="dcterms:W3CDTF">2016-11-13T16:33:42Z</dcterms:created>
  <dcterms:modified xsi:type="dcterms:W3CDTF">2019-09-01T17:14:40Z</dcterms:modified>
</cp:coreProperties>
</file>